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0DE1CD-6DD4-CF39-C4B6-8E5FE997142F}" v="58" dt="2026-05-04T07:21:46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3425"/>
  </p:normalViewPr>
  <p:slideViewPr>
    <p:cSldViewPr snapToGrid="0">
      <p:cViewPr varScale="1">
        <p:scale>
          <a:sx n="105" d="100"/>
          <a:sy n="105" d="100"/>
        </p:scale>
        <p:origin x="11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 Weber | WBG ZH" userId="d897a445-0a37-4c9c-9f4d-d40e924d02b7" providerId="ADAL" clId="{BCD423E3-C6B3-E442-A2D8-D0A6FE0924AE}"/>
    <pc:docChg chg="undo custSel modSld sldOrd">
      <pc:chgData name="Stefan Weber | WBG ZH" userId="d897a445-0a37-4c9c-9f4d-d40e924d02b7" providerId="ADAL" clId="{BCD423E3-C6B3-E442-A2D8-D0A6FE0924AE}" dt="2026-04-28T12:21:06.917" v="2044" actId="20577"/>
      <pc:docMkLst>
        <pc:docMk/>
      </pc:docMkLst>
      <pc:sldChg chg="addSp delSp modSp mod modNotesTx">
        <pc:chgData name="Stefan Weber | WBG ZH" userId="d897a445-0a37-4c9c-9f4d-d40e924d02b7" providerId="ADAL" clId="{BCD423E3-C6B3-E442-A2D8-D0A6FE0924AE}" dt="2026-04-28T12:19:08.212" v="2023" actId="20577"/>
        <pc:sldMkLst>
          <pc:docMk/>
          <pc:sldMk cId="1644559140" sldId="256"/>
        </pc:sldMkLst>
        <pc:spChg chg="mod">
          <ac:chgData name="Stefan Weber | WBG ZH" userId="d897a445-0a37-4c9c-9f4d-d40e924d02b7" providerId="ADAL" clId="{BCD423E3-C6B3-E442-A2D8-D0A6FE0924AE}" dt="2026-04-24T14:49:00.894" v="1321" actId="1037"/>
          <ac:spMkLst>
            <pc:docMk/>
            <pc:sldMk cId="1644559140" sldId="256"/>
            <ac:spMk id="5" creationId="{EEF23CEE-7C78-9C9B-911C-B5CB41845E19}"/>
          </ac:spMkLst>
        </pc:spChg>
        <pc:spChg chg="mod">
          <ac:chgData name="Stefan Weber | WBG ZH" userId="d897a445-0a37-4c9c-9f4d-d40e924d02b7" providerId="ADAL" clId="{BCD423E3-C6B3-E442-A2D8-D0A6FE0924AE}" dt="2026-04-24T14:49:00.894" v="1321" actId="1037"/>
          <ac:spMkLst>
            <pc:docMk/>
            <pc:sldMk cId="1644559140" sldId="256"/>
            <ac:spMk id="6" creationId="{62980F96-1208-68A5-DC8A-49D3D4511EB3}"/>
          </ac:spMkLst>
        </pc:spChg>
        <pc:spChg chg="add del mod">
          <ac:chgData name="Stefan Weber | WBG ZH" userId="d897a445-0a37-4c9c-9f4d-d40e924d02b7" providerId="ADAL" clId="{BCD423E3-C6B3-E442-A2D8-D0A6FE0924AE}" dt="2026-04-24T14:50:08.307" v="1340" actId="20577"/>
          <ac:spMkLst>
            <pc:docMk/>
            <pc:sldMk cId="1644559140" sldId="256"/>
            <ac:spMk id="10" creationId="{F893E02A-C146-952F-2713-559533961D17}"/>
          </ac:spMkLst>
        </pc:spChg>
      </pc:sldChg>
      <pc:sldChg chg="modSp mod ord modNotesTx">
        <pc:chgData name="Stefan Weber | WBG ZH" userId="d897a445-0a37-4c9c-9f4d-d40e924d02b7" providerId="ADAL" clId="{BCD423E3-C6B3-E442-A2D8-D0A6FE0924AE}" dt="2026-04-28T12:21:06.917" v="2044" actId="20577"/>
        <pc:sldMkLst>
          <pc:docMk/>
          <pc:sldMk cId="3110463544" sldId="257"/>
        </pc:sldMkLst>
        <pc:spChg chg="mod">
          <ac:chgData name="Stefan Weber | WBG ZH" userId="d897a445-0a37-4c9c-9f4d-d40e924d02b7" providerId="ADAL" clId="{BCD423E3-C6B3-E442-A2D8-D0A6FE0924AE}" dt="2026-04-24T14:53:59.365" v="1434" actId="20577"/>
          <ac:spMkLst>
            <pc:docMk/>
            <pc:sldMk cId="3110463544" sldId="257"/>
            <ac:spMk id="10" creationId="{07CD2AD3-6E38-DA33-9F1C-E35B2365FB7D}"/>
          </ac:spMkLst>
        </pc:spChg>
      </pc:sldChg>
    </pc:docChg>
  </pc:docChgLst>
  <pc:docChgLst>
    <pc:chgData name="Maren Böhler | WBG ZH" userId="S::maren.boehler@wbg-zh.ch::3e5e76b6-9248-40ce-ab3e-76097cd4fc7b" providerId="AD" clId="Web-{5F0DE1CD-6DD4-CF39-C4B6-8E5FE997142F}"/>
    <pc:docChg chg="modSld">
      <pc:chgData name="Maren Böhler | WBG ZH" userId="S::maren.boehler@wbg-zh.ch::3e5e76b6-9248-40ce-ab3e-76097cd4fc7b" providerId="AD" clId="Web-{5F0DE1CD-6DD4-CF39-C4B6-8E5FE997142F}" dt="2026-05-04T07:20:43.384" v="171"/>
      <pc:docMkLst>
        <pc:docMk/>
      </pc:docMkLst>
      <pc:sldChg chg="addSp modSp modNotes">
        <pc:chgData name="Maren Böhler | WBG ZH" userId="S::maren.boehler@wbg-zh.ch::3e5e76b6-9248-40ce-ab3e-76097cd4fc7b" providerId="AD" clId="Web-{5F0DE1CD-6DD4-CF39-C4B6-8E5FE997142F}" dt="2026-05-04T07:20:43.384" v="171"/>
        <pc:sldMkLst>
          <pc:docMk/>
          <pc:sldMk cId="1644559140" sldId="256"/>
        </pc:sldMkLst>
        <pc:spChg chg="add mod">
          <ac:chgData name="Maren Böhler | WBG ZH" userId="S::maren.boehler@wbg-zh.ch::3e5e76b6-9248-40ce-ab3e-76097cd4fc7b" providerId="AD" clId="Web-{5F0DE1CD-6DD4-CF39-C4B6-8E5FE997142F}" dt="2026-05-04T07:10:01.120" v="10" actId="1076"/>
          <ac:spMkLst>
            <pc:docMk/>
            <pc:sldMk cId="1644559140" sldId="256"/>
            <ac:spMk id="2" creationId="{45AC8E3A-CF0A-1517-EAD9-7CCD9B3D0691}"/>
          </ac:spMkLst>
        </pc:spChg>
        <pc:spChg chg="mod">
          <ac:chgData name="Maren Böhler | WBG ZH" userId="S::maren.boehler@wbg-zh.ch::3e5e76b6-9248-40ce-ab3e-76097cd4fc7b" providerId="AD" clId="Web-{5F0DE1CD-6DD4-CF39-C4B6-8E5FE997142F}" dt="2026-05-04T07:11:07.058" v="18"/>
          <ac:spMkLst>
            <pc:docMk/>
            <pc:sldMk cId="1644559140" sldId="256"/>
            <ac:spMk id="5" creationId="{EEF23CEE-7C78-9C9B-911C-B5CB41845E19}"/>
          </ac:spMkLst>
        </pc:spChg>
        <pc:spChg chg="mod">
          <ac:chgData name="Maren Böhler | WBG ZH" userId="S::maren.boehler@wbg-zh.ch::3e5e76b6-9248-40ce-ab3e-76097cd4fc7b" providerId="AD" clId="Web-{5F0DE1CD-6DD4-CF39-C4B6-8E5FE997142F}" dt="2026-05-04T07:10:07.105" v="11" actId="1076"/>
          <ac:spMkLst>
            <pc:docMk/>
            <pc:sldMk cId="1644559140" sldId="256"/>
            <ac:spMk id="6" creationId="{62980F96-1208-68A5-DC8A-49D3D4511EB3}"/>
          </ac:spMkLst>
        </pc:spChg>
        <pc:spChg chg="mod">
          <ac:chgData name="Maren Böhler | WBG ZH" userId="S::maren.boehler@wbg-zh.ch::3e5e76b6-9248-40ce-ab3e-76097cd4fc7b" providerId="AD" clId="Web-{5F0DE1CD-6DD4-CF39-C4B6-8E5FE997142F}" dt="2026-05-04T07:15:00.572" v="38" actId="20577"/>
          <ac:spMkLst>
            <pc:docMk/>
            <pc:sldMk cId="1644559140" sldId="256"/>
            <ac:spMk id="10" creationId="{F893E02A-C146-952F-2713-559533961D17}"/>
          </ac:spMkLst>
        </pc:spChg>
        <pc:grpChg chg="add">
          <ac:chgData name="Maren Böhler | WBG ZH" userId="S::maren.boehler@wbg-zh.ch::3e5e76b6-9248-40ce-ab3e-76097cd4fc7b" providerId="AD" clId="Web-{5F0DE1CD-6DD4-CF39-C4B6-8E5FE997142F}" dt="2026-05-04T07:11:25.480" v="19"/>
          <ac:grpSpMkLst>
            <pc:docMk/>
            <pc:sldMk cId="1644559140" sldId="256"/>
            <ac:grpSpMk id="3" creationId="{C7DB1B6E-5504-C129-CB91-86ED9E4C9E0D}"/>
          </ac:grpSpMkLst>
        </pc:grpChg>
      </pc:sldChg>
      <pc:sldChg chg="addSp delSp modSp modNotes">
        <pc:chgData name="Maren Böhler | WBG ZH" userId="S::maren.boehler@wbg-zh.ch::3e5e76b6-9248-40ce-ab3e-76097cd4fc7b" providerId="AD" clId="Web-{5F0DE1CD-6DD4-CF39-C4B6-8E5FE997142F}" dt="2026-05-04T07:18:28.587" v="133"/>
        <pc:sldMkLst>
          <pc:docMk/>
          <pc:sldMk cId="3110463544" sldId="257"/>
        </pc:sldMkLst>
        <pc:spChg chg="del">
          <ac:chgData name="Maren Böhler | WBG ZH" userId="S::maren.boehler@wbg-zh.ch::3e5e76b6-9248-40ce-ab3e-76097cd4fc7b" providerId="AD" clId="Web-{5F0DE1CD-6DD4-CF39-C4B6-8E5FE997142F}" dt="2026-05-04T07:11:34.573" v="21"/>
          <ac:spMkLst>
            <pc:docMk/>
            <pc:sldMk cId="3110463544" sldId="257"/>
            <ac:spMk id="5" creationId="{CB1BE2B8-90C0-35EF-ED80-8EF949C867A1}"/>
          </ac:spMkLst>
        </pc:spChg>
        <pc:spChg chg="del">
          <ac:chgData name="Maren Böhler | WBG ZH" userId="S::maren.boehler@wbg-zh.ch::3e5e76b6-9248-40ce-ab3e-76097cd4fc7b" providerId="AD" clId="Web-{5F0DE1CD-6DD4-CF39-C4B6-8E5FE997142F}" dt="2026-05-04T07:11:31.589" v="20"/>
          <ac:spMkLst>
            <pc:docMk/>
            <pc:sldMk cId="3110463544" sldId="257"/>
            <ac:spMk id="6" creationId="{A77977C4-32C5-B0A0-0C76-BFD5D78BDE68}"/>
          </ac:spMkLst>
        </pc:spChg>
        <pc:spChg chg="mod">
          <ac:chgData name="Maren Böhler | WBG ZH" userId="S::maren.boehler@wbg-zh.ch::3e5e76b6-9248-40ce-ab3e-76097cd4fc7b" providerId="AD" clId="Web-{5F0DE1CD-6DD4-CF39-C4B6-8E5FE997142F}" dt="2026-05-04T07:14:26.604" v="25" actId="20577"/>
          <ac:spMkLst>
            <pc:docMk/>
            <pc:sldMk cId="3110463544" sldId="257"/>
            <ac:spMk id="10" creationId="{07CD2AD3-6E38-DA33-9F1C-E35B2365FB7D}"/>
          </ac:spMkLst>
        </pc:spChg>
        <pc:grpChg chg="add">
          <ac:chgData name="Maren Böhler | WBG ZH" userId="S::maren.boehler@wbg-zh.ch::3e5e76b6-9248-40ce-ab3e-76097cd4fc7b" providerId="AD" clId="Web-{5F0DE1CD-6DD4-CF39-C4B6-8E5FE997142F}" dt="2026-05-04T07:11:35.776" v="22"/>
          <ac:grpSpMkLst>
            <pc:docMk/>
            <pc:sldMk cId="3110463544" sldId="257"/>
            <ac:grpSpMk id="8" creationId="{6B0454E2-FE5A-1258-7FBD-96DD36B05ACE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BF003-288D-DE47-A575-9D3349CF4778}" type="datetimeFigureOut">
              <a:rPr lang="de-DE" smtClean="0"/>
              <a:t>04.05.2026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B090C-5569-CA46-9D07-7187BA675F0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6678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Diese Initiative ist ein direkter Angriff auf den gemeinnützigen Wohnungsbau.</a:t>
            </a:r>
            <a:br>
              <a:rPr lang="de-DE" dirty="0">
                <a:cs typeface="+mn-lt"/>
              </a:rPr>
            </a:br>
            <a:r>
              <a:rPr lang="de-DE" dirty="0"/>
              <a:t>Aber viel wichtiger: Es ist ein direkter Angriff auf unser Zuhause.</a:t>
            </a:r>
            <a:br>
              <a:rPr lang="de-DE" dirty="0">
                <a:cs typeface="+mn-lt"/>
              </a:rPr>
            </a:br>
            <a:br>
              <a:rPr lang="de-DE" dirty="0">
                <a:cs typeface="+mn-lt"/>
              </a:rPr>
            </a:br>
            <a:r>
              <a:rPr lang="de-DE" dirty="0"/>
              <a:t>Betroffen sind alle unsere Wohnungen, die in irgendeiner Form gefördert werden,</a:t>
            </a:r>
            <a:br>
              <a:rPr lang="de-DE" dirty="0">
                <a:cs typeface="+mn-lt"/>
              </a:rPr>
            </a:br>
            <a:r>
              <a:rPr lang="de-DE" dirty="0"/>
              <a:t>und sei es auch nur ein Baurechtsvertrag, also ein Vertrag zum Beispiel mit </a:t>
            </a:r>
            <a:br>
              <a:rPr lang="de-DE" dirty="0">
                <a:cs typeface="+mn-lt"/>
              </a:rPr>
            </a:br>
            <a:r>
              <a:rPr lang="de-DE"/>
              <a:t>der Stadt Zürich über das Nutzungsrecht des Landes, auf dem unsere Häuser stehen.</a:t>
            </a:r>
          </a:p>
          <a:p>
            <a:endParaRPr lang="de-DE" dirty="0">
              <a:cs typeface="+mn-lt"/>
            </a:endParaRPr>
          </a:p>
          <a:p>
            <a:r>
              <a:rPr lang="de-DE" dirty="0">
                <a:cs typeface="+mn-lt"/>
              </a:rPr>
              <a:t>Der in der Initiative geforderte 50-50-Automatismus ist starr und unflexibel. Und allein an der Zahl kann man sich das gut vorstellen; 50 % ist eine ganze Menge gemessen an unserer </a:t>
            </a:r>
            <a:r>
              <a:rPr lang="de-DE" dirty="0" err="1">
                <a:cs typeface="+mn-lt"/>
              </a:rPr>
              <a:t>Grösse</a:t>
            </a:r>
            <a:r>
              <a:rPr lang="de-DE" dirty="0">
                <a:cs typeface="+mn-lt"/>
              </a:rPr>
              <a:t> von XY Wohneinheiten, darunter XY, die laut der Initiative gefördert sind.  </a:t>
            </a:r>
            <a:r>
              <a:rPr lang="de-DE" i="1" dirty="0">
                <a:cs typeface="+mn-lt"/>
              </a:rPr>
              <a:t>(hier gern eine entsprechende Zahl nutzen, die das Verhältnis in der eigenen Genossenschaft abbildet)</a:t>
            </a:r>
            <a:r>
              <a:rPr lang="de-DE" dirty="0">
                <a:cs typeface="+mn-lt"/>
              </a:rPr>
              <a:t>.</a:t>
            </a:r>
            <a:br>
              <a:rPr lang="de-DE" dirty="0">
                <a:cs typeface="+mn-lt"/>
              </a:rPr>
            </a:b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B090C-5569-CA46-9D07-7187BA675F0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064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Gefördert</a:t>
            </a:r>
            <a:r>
              <a:rPr lang="de-DE" dirty="0"/>
              <a:t> bedeutet konkret zum Beispiel das Baurecht in der Siedlung </a:t>
            </a:r>
            <a:r>
              <a:rPr lang="de-DE" i="1" dirty="0"/>
              <a:t>XY </a:t>
            </a:r>
            <a:br>
              <a:rPr lang="de-DE" dirty="0">
                <a:cs typeface="+mn-lt"/>
              </a:rPr>
            </a:br>
            <a:r>
              <a:rPr lang="de-DE" dirty="0"/>
              <a:t>oder bei unserer Liegenschaft an der </a:t>
            </a:r>
            <a:r>
              <a:rPr lang="de-DE" i="1" dirty="0"/>
              <a:t>XY</a:t>
            </a:r>
            <a:r>
              <a:rPr lang="de-DE" dirty="0"/>
              <a:t>-</a:t>
            </a:r>
            <a:r>
              <a:rPr lang="de-DE" dirty="0" err="1"/>
              <a:t>Strasse</a:t>
            </a:r>
            <a:r>
              <a:rPr lang="de-DE" dirty="0"/>
              <a:t>.</a:t>
            </a:r>
            <a:br>
              <a:rPr lang="de-DE" dirty="0">
                <a:cs typeface="+mn-lt"/>
              </a:rPr>
            </a:br>
            <a:r>
              <a:rPr lang="de-DE" dirty="0"/>
              <a:t>Dort müssten wir in ein paar Jahren den Baurechtsvertrag mit der Stadt Zürich erneuern. </a:t>
            </a:r>
            <a:br>
              <a:rPr lang="de-DE" dirty="0">
                <a:cs typeface="+mn-lt"/>
              </a:rPr>
            </a:br>
            <a:r>
              <a:rPr lang="de-DE" dirty="0"/>
              <a:t>Das würde – wenn die Initiative durchkommt – mit dem neuen Gesetz bedeuten, </a:t>
            </a:r>
            <a:br>
              <a:rPr lang="de-DE" dirty="0">
                <a:cs typeface="+mn-lt"/>
              </a:rPr>
            </a:br>
            <a:r>
              <a:rPr lang="de-DE" dirty="0"/>
              <a:t>dass wir der Hälfte der Bewohnenden kündigen und die Wohnungen </a:t>
            </a:r>
            <a:br>
              <a:rPr lang="de-DE" dirty="0">
                <a:cs typeface="+mn-lt"/>
              </a:rPr>
            </a:br>
            <a:r>
              <a:rPr lang="de-DE" dirty="0"/>
              <a:t>auf dem Markt verkaufen müssten.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B090C-5569-CA46-9D07-7187BA675F0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4762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C21224-B8B2-1813-E8AE-56CC94E50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EB5FC79-F0B0-2E42-973B-00B25ED5BC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8B05C8-3FBE-F234-9A82-B2F59BC21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23310C-55D2-4CCA-F17A-F661B125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A96735-EE1B-AA80-E381-D1F4F4DA7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4128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201E8E-07B8-A6BE-3DE6-2F9B8F9FB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2888CD7-213C-5195-F071-AC383449E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0397FD-F210-82C3-0282-CF18F196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081CF1-CD20-2427-1A73-388EFA172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2D012F-33B4-3CA3-83F7-21141BED2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42015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E7C864A-02A8-66C2-97BB-3CF33D803D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83F33CE-22DD-6B17-FB8C-EA2009351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A63749-634C-9311-AD8A-A8C60F276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48A618-274E-9FCC-B06B-93F2DCB12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D0CCF2-5736-F325-D851-CCDBB604D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6730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A25AEA-0923-4B0F-E05E-B4B6B89DD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7849D6-8B58-D3B3-2510-3B0D47A2C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8928CE-D5C2-AFCE-52C9-5856C2BE1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5CC0CE-DFD0-0D3B-FCF7-A8ED32FD9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3B4BF5-4625-4B69-7873-6453905B8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878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41145-041C-E7D0-C0F3-1201DDCB1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8E6B197-3D93-3D4C-2526-A262B7FB9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517929-D5F8-6504-1D02-7BC578B46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4739BE-5C54-68AD-A5B1-F9E96952C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9B89DD-A284-BB01-2285-55B10D832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05824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DC00B8-0BF8-079E-25FA-AB6F320E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4FAD52-C701-C2E8-4DB7-64C668A02D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DEFA5D-C44F-A84B-6D70-A970D334B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1AD50C3-1B47-9E19-BCE4-79A4061A0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C61A3B1-E5EE-1198-017F-84E7E11B8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CE247D0-546E-5A7C-5150-3419944E1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5394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377248-6A3F-C609-AABC-A4E19C60E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D72D2A-6E5A-382E-4826-6A2D22ED6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9B09420-02F2-734F-BB1C-A70224B98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2B11A9B-FC39-1AF2-CD73-81FD5A0C4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4C73B89-6CAD-2D15-7960-0CD5E03145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DA3E2C3-03B8-C235-D667-F4C11D499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6FF5BBE-B021-B4EF-2B5C-28154C5B2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C9E7126-707B-123B-7CA2-D895BDE50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52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1FC666-204C-4C7F-0440-72080DBE3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98D0D81-BB84-50A3-CF9C-4446E5012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B96C261-3AE3-0FCF-3CF2-2ABF365C9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386A35F-06F1-343C-25EF-95E7AF21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3486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C5E13E9-656E-991C-9B3B-05F4F3806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5EC840D-C3DF-598D-8CBD-C40CF4BAE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C10E9C-79AD-99E8-5D41-3CAB4CB73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7545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6DD34F-8E29-17B4-BFA5-5A769701B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073502-9F01-5383-69C7-9030F2088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E1E3012-5FD0-BBE3-AAB6-508E62CA3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39CECB9-1477-60DA-BFA4-5F16A72CD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55CF13-CA86-52A8-4AF5-86611C80C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3662C2-B331-731D-F3C0-44F2A01A9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83204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6CAF82-74F2-FF89-C0F4-D38885014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6C110C4-9996-9CA5-BE76-CCBFFB700C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490E843-5194-13A7-DC52-EDE648E87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5B50DFD-F035-38D1-A3A1-6FF64FB6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2E74DA0-9B51-CEB9-29BC-E2EA8A076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E449867-5E43-10A0-0259-990C325EF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37728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C0F2DDB-80BD-8F09-6FF1-7411DFE08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3CDA55-B709-54F7-FC24-C5735EDE8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311053-3AE4-929F-8080-6C5E37F1CB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77F747-214E-437E-8D15-7BBD62E5FD7E}" type="datetimeFigureOut">
              <a:rPr lang="de-CH" smtClean="0"/>
              <a:t>04.05.2026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148ADF-47B1-3640-02CF-5B4693C854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C3FB0F-B084-5F57-C915-625E06E538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56492C-ABF1-4E0C-A86C-6CF5EE491D9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19558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F893E02A-C146-952F-2713-559533961D17}"/>
              </a:ext>
            </a:extLst>
          </p:cNvPr>
          <p:cNvSpPr txBox="1"/>
          <p:nvPr/>
        </p:nvSpPr>
        <p:spPr>
          <a:xfrm>
            <a:off x="2808224" y="1608666"/>
            <a:ext cx="8827911" cy="45858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800" b="1" dirty="0">
                <a:latin typeface="Arial"/>
                <a:cs typeface="Arial"/>
              </a:rPr>
              <a:t>Abstimmung zur </a:t>
            </a:r>
            <a:r>
              <a:rPr lang="de-DE" sz="2800" b="1" dirty="0">
                <a:solidFill>
                  <a:srgbClr val="C00000"/>
                </a:solidFill>
                <a:latin typeface="Arial"/>
                <a:cs typeface="Arial"/>
              </a:rPr>
              <a:t>Wohneigentums-Initiative</a:t>
            </a:r>
            <a:br>
              <a:rPr lang="de-DE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>
                <a:latin typeface="Arial"/>
                <a:cs typeface="Arial"/>
              </a:rPr>
              <a:t> – das verlangt die Initiative des Hauseigentümer-Verbands:</a:t>
            </a:r>
          </a:p>
          <a:p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>
                <a:latin typeface="Arial"/>
                <a:cs typeface="Arial"/>
              </a:rPr>
              <a:t>Bei staatlich geförderten Wohnbau-Projekten muss mindestens </a:t>
            </a:r>
            <a:r>
              <a:rPr lang="de-DE" sz="2400">
                <a:latin typeface="Arial"/>
                <a:cs typeface="Arial"/>
              </a:rPr>
              <a:t>die Hälfte als selbst genutztes </a:t>
            </a:r>
            <a:r>
              <a:rPr lang="de-DE" sz="2400" dirty="0">
                <a:latin typeface="Arial"/>
                <a:cs typeface="Arial"/>
              </a:rPr>
              <a:t>Wohneigentum verkauft werden.</a:t>
            </a:r>
            <a:endParaRPr lang="de-DE" sz="2000" b="1" dirty="0">
              <a:latin typeface="Arial"/>
              <a:cs typeface="Arial"/>
            </a:endParaRPr>
          </a:p>
          <a:p>
            <a:b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Als staatlich gefördert gilt: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Subventionierte Wohnungen, Baurechte (auch Erneuerung),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Darlehen und Beteiligung am Gesellschafts- oder Stiftungskapital und andere Formen der Unterstützung, 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die den vorgenannten Unterstützungsformen gleichkommen.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7DB1B6E-5504-C129-CB91-86ED9E4C9E0D}"/>
              </a:ext>
            </a:extLst>
          </p:cNvPr>
          <p:cNvGrpSpPr/>
          <p:nvPr/>
        </p:nvGrpSpPr>
        <p:grpSpPr>
          <a:xfrm>
            <a:off x="571670" y="575733"/>
            <a:ext cx="2243514" cy="2065867"/>
            <a:chOff x="571670" y="575733"/>
            <a:chExt cx="2243514" cy="2065867"/>
          </a:xfrm>
        </p:grpSpPr>
        <p:sp>
          <p:nvSpPr>
            <p:cNvPr id="5" name="Ellipse 4">
              <a:extLst>
                <a:ext uri="{FF2B5EF4-FFF2-40B4-BE49-F238E27FC236}">
                  <a16:creationId xmlns:a16="http://schemas.microsoft.com/office/drawing/2014/main" id="{EEF23CEE-7C78-9C9B-911C-B5CB41845E19}"/>
                </a:ext>
              </a:extLst>
            </p:cNvPr>
            <p:cNvSpPr/>
            <p:nvPr/>
          </p:nvSpPr>
          <p:spPr>
            <a:xfrm>
              <a:off x="571670" y="575733"/>
              <a:ext cx="2065866" cy="206586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accent1"/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634779923">
                    <a:custGeom>
                      <a:avLst/>
                      <a:gdLst>
                        <a:gd name="csX0" fmla="*/ 0 w 2065866"/>
                        <a:gd name="csY0" fmla="*/ 1032934 h 2065867"/>
                        <a:gd name="csX1" fmla="*/ 1032933 w 2065866"/>
                        <a:gd name="csY1" fmla="*/ 0 h 2065867"/>
                        <a:gd name="csX2" fmla="*/ 2065866 w 2065866"/>
                        <a:gd name="csY2" fmla="*/ 1032934 h 2065867"/>
                        <a:gd name="csX3" fmla="*/ 1032933 w 2065866"/>
                        <a:gd name="csY3" fmla="*/ 2065868 h 2065867"/>
                        <a:gd name="csX4" fmla="*/ 0 w 2065866"/>
                        <a:gd name="csY4" fmla="*/ 1032934 h 2065867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065866" h="2065867" extrusionOk="0">
                          <a:moveTo>
                            <a:pt x="0" y="1032934"/>
                          </a:moveTo>
                          <a:cubicBezTo>
                            <a:pt x="-17899" y="570781"/>
                            <a:pt x="464889" y="107567"/>
                            <a:pt x="1032933" y="0"/>
                          </a:cubicBezTo>
                          <a:cubicBezTo>
                            <a:pt x="1726358" y="-65125"/>
                            <a:pt x="2130980" y="430631"/>
                            <a:pt x="2065866" y="1032934"/>
                          </a:cubicBezTo>
                          <a:cubicBezTo>
                            <a:pt x="2082314" y="1599705"/>
                            <a:pt x="1600779" y="2125661"/>
                            <a:pt x="1032933" y="2065868"/>
                          </a:cubicBezTo>
                          <a:cubicBezTo>
                            <a:pt x="475458" y="2086459"/>
                            <a:pt x="-60227" y="1541215"/>
                            <a:pt x="0" y="1032934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62980F96-1208-68A5-DC8A-49D3D4511EB3}"/>
                </a:ext>
              </a:extLst>
            </p:cNvPr>
            <p:cNvSpPr txBox="1"/>
            <p:nvPr/>
          </p:nvSpPr>
          <p:spPr>
            <a:xfrm>
              <a:off x="571670" y="1460669"/>
              <a:ext cx="221262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14. Juni</a:t>
              </a:r>
              <a:endParaRPr lang="de-CH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Textfeld 5">
              <a:extLst>
                <a:ext uri="{FF2B5EF4-FFF2-40B4-BE49-F238E27FC236}">
                  <a16:creationId xmlns:a16="http://schemas.microsoft.com/office/drawing/2014/main" id="{45AC8E3A-CF0A-1517-EAD9-7CCD9B3D0691}"/>
                </a:ext>
              </a:extLst>
            </p:cNvPr>
            <p:cNvSpPr txBox="1"/>
            <p:nvPr/>
          </p:nvSpPr>
          <p:spPr>
            <a:xfrm>
              <a:off x="602562" y="1141452"/>
              <a:ext cx="2212622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400" b="1">
                  <a:solidFill>
                    <a:srgbClr val="C00000"/>
                  </a:solidFill>
                  <a:latin typeface="Arial"/>
                  <a:cs typeface="Arial"/>
                </a:rPr>
                <a:t>Abstimmung</a:t>
              </a:r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644559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478D8-5D8D-8962-3335-B6A2EA1F0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07CD2AD3-6E38-DA33-9F1C-E35B2365FB7D}"/>
              </a:ext>
            </a:extLst>
          </p:cNvPr>
          <p:cNvSpPr txBox="1"/>
          <p:nvPr/>
        </p:nvSpPr>
        <p:spPr>
          <a:xfrm>
            <a:off x="2965818" y="1434437"/>
            <a:ext cx="8376355" cy="46782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800" b="1" dirty="0">
                <a:latin typeface="Arial"/>
                <a:cs typeface="Arial"/>
              </a:rPr>
              <a:t>Abstimmung zur </a:t>
            </a:r>
            <a:r>
              <a:rPr lang="de-DE" sz="2800" b="1" dirty="0">
                <a:solidFill>
                  <a:srgbClr val="C00000"/>
                </a:solidFill>
                <a:latin typeface="Arial"/>
                <a:cs typeface="Arial"/>
              </a:rPr>
              <a:t>Wohneigentums-Initiative</a:t>
            </a:r>
            <a:r>
              <a:rPr lang="de-DE" sz="2800" b="1" dirty="0">
                <a:latin typeface="Arial"/>
                <a:cs typeface="Arial"/>
              </a:rPr>
              <a:t>:</a:t>
            </a:r>
            <a:b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>
                <a:latin typeface="Arial"/>
                <a:cs typeface="Arial"/>
              </a:rPr>
              <a:t>Eine Annahme hätte für uns drastische Folgen!</a:t>
            </a:r>
            <a:b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Wir würden die Hälfte unserer «geförderten» Wohnungen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verlieren!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Genossenschafter:innen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würden per Gesetz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aus ihren Wohnungen vertrieben.</a:t>
            </a:r>
          </a:p>
          <a:p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>
                <a:solidFill>
                  <a:schemeClr val="accent1"/>
                </a:solidFill>
                <a:latin typeface="Arial"/>
                <a:cs typeface="Arial"/>
              </a:rPr>
              <a:t>Darum NEIN zur extremen </a:t>
            </a:r>
            <a:br>
              <a:rPr lang="de-DE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>
                <a:solidFill>
                  <a:schemeClr val="accent1"/>
                </a:solidFill>
                <a:latin typeface="Arial"/>
                <a:cs typeface="Arial"/>
              </a:rPr>
              <a:t>Wohneigentums-Initiative!</a:t>
            </a:r>
          </a:p>
          <a:p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B0454E2-FE5A-1258-7FBD-96DD36B05ACE}"/>
              </a:ext>
            </a:extLst>
          </p:cNvPr>
          <p:cNvGrpSpPr/>
          <p:nvPr/>
        </p:nvGrpSpPr>
        <p:grpSpPr>
          <a:xfrm>
            <a:off x="571670" y="575733"/>
            <a:ext cx="2243514" cy="2065867"/>
            <a:chOff x="571670" y="575733"/>
            <a:chExt cx="2243514" cy="2065867"/>
          </a:xfrm>
        </p:grpSpPr>
        <p:sp>
          <p:nvSpPr>
            <p:cNvPr id="3" name="Ellipse 4">
              <a:extLst>
                <a:ext uri="{FF2B5EF4-FFF2-40B4-BE49-F238E27FC236}">
                  <a16:creationId xmlns:a16="http://schemas.microsoft.com/office/drawing/2014/main" id="{1B738759-25C9-069D-D891-A032AC0C9E7C}"/>
                </a:ext>
              </a:extLst>
            </p:cNvPr>
            <p:cNvSpPr/>
            <p:nvPr/>
          </p:nvSpPr>
          <p:spPr>
            <a:xfrm>
              <a:off x="571670" y="575733"/>
              <a:ext cx="2065866" cy="206586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accent1"/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634779923">
                    <a:custGeom>
                      <a:avLst/>
                      <a:gdLst>
                        <a:gd name="csX0" fmla="*/ 0 w 2065866"/>
                        <a:gd name="csY0" fmla="*/ 1032934 h 2065867"/>
                        <a:gd name="csX1" fmla="*/ 1032933 w 2065866"/>
                        <a:gd name="csY1" fmla="*/ 0 h 2065867"/>
                        <a:gd name="csX2" fmla="*/ 2065866 w 2065866"/>
                        <a:gd name="csY2" fmla="*/ 1032934 h 2065867"/>
                        <a:gd name="csX3" fmla="*/ 1032933 w 2065866"/>
                        <a:gd name="csY3" fmla="*/ 2065868 h 2065867"/>
                        <a:gd name="csX4" fmla="*/ 0 w 2065866"/>
                        <a:gd name="csY4" fmla="*/ 1032934 h 2065867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065866" h="2065867" extrusionOk="0">
                          <a:moveTo>
                            <a:pt x="0" y="1032934"/>
                          </a:moveTo>
                          <a:cubicBezTo>
                            <a:pt x="-17899" y="570781"/>
                            <a:pt x="464889" y="107567"/>
                            <a:pt x="1032933" y="0"/>
                          </a:cubicBezTo>
                          <a:cubicBezTo>
                            <a:pt x="1726358" y="-65125"/>
                            <a:pt x="2130980" y="430631"/>
                            <a:pt x="2065866" y="1032934"/>
                          </a:cubicBezTo>
                          <a:cubicBezTo>
                            <a:pt x="2082314" y="1599705"/>
                            <a:pt x="1600779" y="2125661"/>
                            <a:pt x="1032933" y="2065868"/>
                          </a:cubicBezTo>
                          <a:cubicBezTo>
                            <a:pt x="475458" y="2086459"/>
                            <a:pt x="-60227" y="1541215"/>
                            <a:pt x="0" y="1032934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4" name="Textfeld 5">
              <a:extLst>
                <a:ext uri="{FF2B5EF4-FFF2-40B4-BE49-F238E27FC236}">
                  <a16:creationId xmlns:a16="http://schemas.microsoft.com/office/drawing/2014/main" id="{44B298E3-E959-65E8-5725-F0CB27C59969}"/>
                </a:ext>
              </a:extLst>
            </p:cNvPr>
            <p:cNvSpPr txBox="1"/>
            <p:nvPr/>
          </p:nvSpPr>
          <p:spPr>
            <a:xfrm>
              <a:off x="571670" y="1460669"/>
              <a:ext cx="221262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14. Juni</a:t>
              </a:r>
              <a:endParaRPr lang="de-CH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feld 5">
              <a:extLst>
                <a:ext uri="{FF2B5EF4-FFF2-40B4-BE49-F238E27FC236}">
                  <a16:creationId xmlns:a16="http://schemas.microsoft.com/office/drawing/2014/main" id="{8BCBA54A-EE7F-C761-ED8F-607897BF43E9}"/>
                </a:ext>
              </a:extLst>
            </p:cNvPr>
            <p:cNvSpPr txBox="1"/>
            <p:nvPr/>
          </p:nvSpPr>
          <p:spPr>
            <a:xfrm>
              <a:off x="602562" y="1141452"/>
              <a:ext cx="2212622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de-DE" sz="2400" b="1">
                  <a:solidFill>
                    <a:srgbClr val="C00000"/>
                  </a:solidFill>
                  <a:latin typeface="Arial"/>
                  <a:cs typeface="Arial"/>
                </a:rPr>
                <a:t>Abstimmung</a:t>
              </a:r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3110463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3325BBA004BDE42B1200EB551E5C0C7" ma:contentTypeVersion="14" ma:contentTypeDescription="Ein neues Dokument erstellen." ma:contentTypeScope="" ma:versionID="4a314efb516d4d50929e8fe5d2bccffe">
  <xsd:schema xmlns:xsd="http://www.w3.org/2001/XMLSchema" xmlns:xs="http://www.w3.org/2001/XMLSchema" xmlns:p="http://schemas.microsoft.com/office/2006/metadata/properties" xmlns:ns2="881df0f8-b9ac-44bb-aaac-819f1c4f4134" xmlns:ns3="85578699-c795-461b-b5e1-b48276629b09" targetNamespace="http://schemas.microsoft.com/office/2006/metadata/properties" ma:root="true" ma:fieldsID="953c635e895cb39251b853b00f70593e" ns2:_="" ns3:_="">
    <xsd:import namespace="881df0f8-b9ac-44bb-aaac-819f1c4f4134"/>
    <xsd:import namespace="85578699-c795-461b-b5e1-b48276629b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Thumbnai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df0f8-b9ac-44bb-aaac-819f1c4f41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5781a385-b859-488a-b5e5-bac265c569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Thumbnail" ma:index="21" nillable="true" ma:displayName="🔎 Vorschau" ma:format="Thumbnail" ma:internalName="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578699-c795-461b-b5e1-b48276629b0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1b8e5fa-8676-4e59-82de-aea8d3e14170}" ma:internalName="TaxCatchAll" ma:showField="CatchAllData" ma:web="85578699-c795-461b-b5e1-b48276629b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1df0f8-b9ac-44bb-aaac-819f1c4f4134">
      <Terms xmlns="http://schemas.microsoft.com/office/infopath/2007/PartnerControls"/>
    </lcf76f155ced4ddcb4097134ff3c332f>
    <TaxCatchAll xmlns="85578699-c795-461b-b5e1-b48276629b09" xsi:nil="true"/>
    <Thumbnail xmlns="881df0f8-b9ac-44bb-aaac-819f1c4f413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C55940-4054-4550-A8BB-BA06DC5D86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1df0f8-b9ac-44bb-aaac-819f1c4f4134"/>
    <ds:schemaRef ds:uri="85578699-c795-461b-b5e1-b48276629b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CB591C-B33C-49D3-B796-9FC83EE8AC11}">
  <ds:schemaRefs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  <ds:schemaRef ds:uri="881df0f8-b9ac-44bb-aaac-819f1c4f4134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85578699-c795-461b-b5e1-b48276629b09"/>
  </ds:schemaRefs>
</ds:datastoreItem>
</file>

<file path=customXml/itemProps3.xml><?xml version="1.0" encoding="utf-8"?>
<ds:datastoreItem xmlns:ds="http://schemas.openxmlformats.org/officeDocument/2006/customXml" ds:itemID="{FA90573B-F92E-4794-9F8F-13F369A93B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Widescreen</PresentationFormat>
  <Paragraphs>14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Maren Böhler | WBG ZH</dc:creator>
  <cp:lastModifiedBy>Stefan Weber | WBG ZH</cp:lastModifiedBy>
  <cp:revision>58</cp:revision>
  <dcterms:created xsi:type="dcterms:W3CDTF">2026-04-24T13:18:31Z</dcterms:created>
  <dcterms:modified xsi:type="dcterms:W3CDTF">2026-05-04T07:21:46Z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0x010100C3325BBA004BDE42B1200EB551E5C0C7</vt:lpwstr>
  </property>
  <property fmtid="{D5CDD505-2E9C-101B-9397-08002B2CF9AE}" pid="3" name="MediaServiceImageTags">
    <vt:lpwstr/>
  </property>
</Properties>
</file>